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oppi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oppi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oppins-bold.fntdata"/><Relationship Id="rId6" Type="http://schemas.openxmlformats.org/officeDocument/2006/relationships/slide" Target="slides/slide1.xml"/><Relationship Id="rId18"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s.gov/articles/000/reducing-erosion-with-native-plants.htm" TargetMode="External"/><Relationship Id="rId3" Type="http://schemas.openxmlformats.org/officeDocument/2006/relationships/hyperlink" Target="https://commons.wikimedia.org/wiki/File:Urban_forestry_seen_from_and_on_the_High_Line_in_New_York_(9256).jpg" TargetMode="External"/><Relationship Id="rId4" Type="http://schemas.openxmlformats.org/officeDocument/2006/relationships/hyperlink" Target="https://commons.wikimedia.org/wiki/File:Grand_Canyon_National_Park-_Prescribed_Pile_Burning,_May,_2019_1131_-_47969098438.jp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s.gov/articles/000/reducing-erosion-with-native-plants.htm" TargetMode="External"/><Relationship Id="rId3" Type="http://schemas.openxmlformats.org/officeDocument/2006/relationships/hyperlink" Target="https://commons.wikimedia.org/wiki/File:Urban_forestry_seen_from_and_on_the_High_Line_in_New_York_(9256).jpg" TargetMode="External"/><Relationship Id="rId4" Type="http://schemas.openxmlformats.org/officeDocument/2006/relationships/hyperlink" Target="https://commons.wikimedia.org/wiki/File:Grand_Canyon_National_Park-_Prescribed_Pile_Burning,_May,_2019_1131_-_47969098438.jp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mateactiontracker.org/countries/" TargetMode="External"/><Relationship Id="rId3" Type="http://schemas.openxmlformats.org/officeDocument/2006/relationships/hyperlink" Target="https://www.ipcc.ch/report/ar6/syr/"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nationalgeographic.org/resource/greenhouse-effec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thumb/3/38/Climate_Change_Schematic.svg/450px-Climate_Change_Schematic.svg.p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ghgemissions/sources-greenhouse-gas-emissions" TargetMode="External"/></Relationships>
</file>

<file path=ppt/notesSlides/_rels/notesSlide5.xml.rels><?xml version="1.0" encoding="UTF-8" standalone="yes"?><Relationships xmlns="http://schemas.openxmlformats.org/package/2006/relationships"><Relationship Id="rId20" Type="http://schemas.openxmlformats.org/officeDocument/2006/relationships/hyperlink" Target="https://unsplash.com/photos/3PzeSIgbub8?utm_source=unsplash&amp;utm_medium=referral&amp;utm_content=creditCopyText" TargetMode="External"/><Relationship Id="rId11" Type="http://schemas.openxmlformats.org/officeDocument/2006/relationships/hyperlink" Target="https://unsplash.com/es/@weanimalsmedia?utm_source=unsplash&amp;utm_medium=referral&amp;utm_content=creditCopyText" TargetMode="External"/><Relationship Id="rId10" Type="http://schemas.openxmlformats.org/officeDocument/2006/relationships/hyperlink" Target="https://unsplash.com/es/@weanimalsmedia?utm_source=unsplash&amp;utm_medium=referral&amp;utm_content=creditCopyText" TargetMode="External"/><Relationship Id="rId21" Type="http://schemas.openxmlformats.org/officeDocument/2006/relationships/hyperlink" Target="https://unsplash.com/photos/3PzeSIgbub8?utm_source=unsplash&amp;utm_medium=referral&amp;utm_content=creditCopyText" TargetMode="External"/><Relationship Id="rId13" Type="http://schemas.openxmlformats.org/officeDocument/2006/relationships/hyperlink" Target="https://unsplash.com/photos/bm3mwwzpYHw?utm_source=unsplash&amp;utm_medium=referral&amp;utm_content=creditCopyText" TargetMode="External"/><Relationship Id="rId12" Type="http://schemas.openxmlformats.org/officeDocument/2006/relationships/hyperlink" Target="https://unsplash.com/photos/bm3mwwzpYHw?utm_source=unsplash&amp;utm_medium=referral&amp;utm_content=creditCopyText" TargetMode="External"/><Relationship Id="rId1" Type="http://schemas.openxmlformats.org/officeDocument/2006/relationships/notesMaster" Target="../notesMasters/notesMaster1.xml"/><Relationship Id="rId2" Type="http://schemas.openxmlformats.org/officeDocument/2006/relationships/hyperlink" Target="https://unsplash.com/de/@benji3pr?utm_source=unsplash&amp;utm_medium=referral&amp;utm_content=creditCopyText" TargetMode="External"/><Relationship Id="rId3" Type="http://schemas.openxmlformats.org/officeDocument/2006/relationships/hyperlink" Target="https://unsplash.com/de/@benji3pr?utm_source=unsplash&amp;utm_medium=referral&amp;utm_content=creditCopyText" TargetMode="External"/><Relationship Id="rId4" Type="http://schemas.openxmlformats.org/officeDocument/2006/relationships/hyperlink" Target="https://unsplash.com/photos/icrhAD-qidc?utm_source=unsplash&amp;utm_medium=referral&amp;utm_content=creditCopyText" TargetMode="External"/><Relationship Id="rId9" Type="http://schemas.openxmlformats.org/officeDocument/2006/relationships/hyperlink" Target="https://unsplash.com/photos/i9w4Uy1pU-s?utm_source=unsplash&amp;utm_medium=referral&amp;utm_content=creditCopyText" TargetMode="External"/><Relationship Id="rId15" Type="http://schemas.openxmlformats.org/officeDocument/2006/relationships/hyperlink" Target="https://unsplash.com/@markusspiske?utm_source=unsplash&amp;utm_medium=referral&amp;utm_content=creditCopyText" TargetMode="External"/><Relationship Id="rId14" Type="http://schemas.openxmlformats.org/officeDocument/2006/relationships/hyperlink" Target="https://unsplash.com/@markusspiske?utm_source=unsplash&amp;utm_medium=referral&amp;utm_content=creditCopyText" TargetMode="External"/><Relationship Id="rId17" Type="http://schemas.openxmlformats.org/officeDocument/2006/relationships/hyperlink" Target="https://unsplash.com/photos/RX7ZixalINs?utm_source=unsplash&amp;utm_medium=referral&amp;utm_content=creditCopyText" TargetMode="External"/><Relationship Id="rId16" Type="http://schemas.openxmlformats.org/officeDocument/2006/relationships/hyperlink" Target="https://unsplash.com/photos/RX7ZixalINs?utm_source=unsplash&amp;utm_medium=referral&amp;utm_content=creditCopyText" TargetMode="External"/><Relationship Id="rId5" Type="http://schemas.openxmlformats.org/officeDocument/2006/relationships/hyperlink" Target="https://unsplash.com/photos/icrhAD-qidc?utm_source=unsplash&amp;utm_medium=referral&amp;utm_content=creditCopyText" TargetMode="External"/><Relationship Id="rId19" Type="http://schemas.openxmlformats.org/officeDocument/2006/relationships/hyperlink" Target="https://unsplash.com/@maxjchan?utm_source=unsplash&amp;utm_medium=referral&amp;utm_content=creditCopyText" TargetMode="External"/><Relationship Id="rId6" Type="http://schemas.openxmlformats.org/officeDocument/2006/relationships/hyperlink" Target="https://unsplash.com/@nasa?utm_source=unsplash&amp;utm_medium=referral&amp;utm_content=creditCopyText" TargetMode="External"/><Relationship Id="rId18" Type="http://schemas.openxmlformats.org/officeDocument/2006/relationships/hyperlink" Target="https://unsplash.com/@maxjchan?utm_source=unsplash&amp;utm_medium=referral&amp;utm_content=creditCopyText" TargetMode="External"/><Relationship Id="rId7" Type="http://schemas.openxmlformats.org/officeDocument/2006/relationships/hyperlink" Target="https://unsplash.com/@nasa?utm_source=unsplash&amp;utm_medium=referral&amp;utm_content=creditCopyText" TargetMode="External"/><Relationship Id="rId8" Type="http://schemas.openxmlformats.org/officeDocument/2006/relationships/hyperlink" Target="https://unsplash.com/photos/i9w4Uy1pU-s?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a2023.globalchange.gov/"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ea.org/reports/net-zero-roadmap-a-global-pathway-to-keep-the-15-0c-goal-in-reach"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en/climatechange/climate-adapta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10c6543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10c6543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 (clockwise):</a:t>
            </a:r>
            <a:endParaRPr/>
          </a:p>
          <a:p>
            <a:pPr indent="0" lvl="0" marL="0" rtl="0" algn="l">
              <a:spcBef>
                <a:spcPts val="0"/>
              </a:spcBef>
              <a:spcAft>
                <a:spcPts val="0"/>
              </a:spcAft>
              <a:buNone/>
            </a:pPr>
            <a:r>
              <a:rPr lang="en" u="sng">
                <a:solidFill>
                  <a:schemeClr val="hlink"/>
                </a:solidFill>
                <a:hlinkClick r:id="rId2"/>
              </a:rPr>
              <a:t>https://www.nps.gov/articles/000/reducing-erosion-with-native-plants.htm</a:t>
            </a:r>
            <a:endParaRPr/>
          </a:p>
          <a:p>
            <a:pPr indent="0" lvl="0" marL="0" rtl="0" algn="l">
              <a:spcBef>
                <a:spcPts val="0"/>
              </a:spcBef>
              <a:spcAft>
                <a:spcPts val="0"/>
              </a:spcAft>
              <a:buNone/>
            </a:pPr>
            <a:r>
              <a:rPr lang="en" u="sng">
                <a:solidFill>
                  <a:schemeClr val="hlink"/>
                </a:solidFill>
                <a:hlinkClick r:id="rId3"/>
              </a:rPr>
              <a:t>https://commons.wikimedia.org/wiki/File:Urban_forestry_seen_from_and_on_the_High_Line_in_New_York_(9256).jpg</a:t>
            </a:r>
            <a:endParaRPr/>
          </a:p>
          <a:p>
            <a:pPr indent="0" lvl="0" marL="0" rtl="0" algn="l">
              <a:spcBef>
                <a:spcPts val="0"/>
              </a:spcBef>
              <a:spcAft>
                <a:spcPts val="0"/>
              </a:spcAft>
              <a:buNone/>
            </a:pPr>
            <a:r>
              <a:rPr lang="en" u="sng">
                <a:solidFill>
                  <a:schemeClr val="hlink"/>
                </a:solidFill>
                <a:hlinkClick r:id="rId4"/>
              </a:rPr>
              <a:t>https://commons.wikimedia.org/wiki/File:Grand_Canyon_National_Park-_Prescribed_Pile_Burning,_May,_2019_1131_-_47969098438.jpg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e090d53a5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ae090d53a5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 (clockwise):</a:t>
            </a:r>
            <a:endParaRPr/>
          </a:p>
          <a:p>
            <a:pPr indent="0" lvl="0" marL="0" rtl="0" algn="l">
              <a:spcBef>
                <a:spcPts val="0"/>
              </a:spcBef>
              <a:spcAft>
                <a:spcPts val="0"/>
              </a:spcAft>
              <a:buNone/>
            </a:pPr>
            <a:r>
              <a:rPr lang="en" u="sng">
                <a:solidFill>
                  <a:schemeClr val="hlink"/>
                </a:solidFill>
                <a:hlinkClick r:id="rId2"/>
              </a:rPr>
              <a:t>https://www.nps.gov/articles/000/reducing-erosion-with-native-plants.htm</a:t>
            </a:r>
            <a:endParaRPr/>
          </a:p>
          <a:p>
            <a:pPr indent="0" lvl="0" marL="0" rtl="0" algn="l">
              <a:spcBef>
                <a:spcPts val="0"/>
              </a:spcBef>
              <a:spcAft>
                <a:spcPts val="0"/>
              </a:spcAft>
              <a:buNone/>
            </a:pPr>
            <a:r>
              <a:rPr lang="en" u="sng">
                <a:solidFill>
                  <a:schemeClr val="hlink"/>
                </a:solidFill>
                <a:hlinkClick r:id="rId3"/>
              </a:rPr>
              <a:t>https://commons.wikimedia.org/wiki/File:Urban_forestry_seen_from_and_on_the_High_Line_in_New_York_(9256).jpg</a:t>
            </a:r>
            <a:endParaRPr/>
          </a:p>
          <a:p>
            <a:pPr indent="0" lvl="0" marL="0" rtl="0" algn="l">
              <a:spcBef>
                <a:spcPts val="0"/>
              </a:spcBef>
              <a:spcAft>
                <a:spcPts val="0"/>
              </a:spcAft>
              <a:buNone/>
            </a:pPr>
            <a:r>
              <a:rPr lang="en" u="sng">
                <a:solidFill>
                  <a:schemeClr val="hlink"/>
                </a:solidFill>
                <a:hlinkClick r:id="rId4"/>
              </a:rPr>
              <a:t>https://commons.wikimedia.org/wiki/File:Grand_Canyon_National_Park-_Prescribed_Pile_Burning,_May,_2019_1131_-_47969098438.jpg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e090d53a5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ae090d53a5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your country’s progress towards its climate targets here: </a:t>
            </a:r>
            <a:r>
              <a:rPr lang="en" u="sng">
                <a:solidFill>
                  <a:schemeClr val="hlink"/>
                </a:solidFill>
                <a:hlinkClick r:id="rId2"/>
              </a:rPr>
              <a:t>https://climateactiontracker.org/countries/</a:t>
            </a:r>
            <a:endParaRPr/>
          </a:p>
          <a:p>
            <a:pPr indent="0" lvl="0" marL="0" rtl="0" algn="l">
              <a:spcBef>
                <a:spcPts val="0"/>
              </a:spcBef>
              <a:spcAft>
                <a:spcPts val="0"/>
              </a:spcAft>
              <a:buNone/>
            </a:pPr>
            <a:r>
              <a:rPr lang="en"/>
              <a:t>Find more details about achieving climate targets in the most recent IPCC (Intergovernmental Panel on Climate Change) report here: </a:t>
            </a:r>
            <a:r>
              <a:rPr lang="en" u="sng">
                <a:solidFill>
                  <a:schemeClr val="hlink"/>
                </a:solidFill>
                <a:hlinkClick r:id="rId3"/>
              </a:rPr>
              <a:t>https://www.ipcc.ch/report/ar6/syr/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e090d53a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e090d53a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info on the greenhouse effect: </a:t>
            </a:r>
            <a:r>
              <a:rPr lang="en" u="sng">
                <a:solidFill>
                  <a:schemeClr val="hlink"/>
                </a:solidFill>
                <a:hlinkClick r:id="rId2"/>
              </a:rPr>
              <a:t>https://education.nationalgeographic.org/resource/greenhouse-effect/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e090d53a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e090d53a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u="sng">
                <a:solidFill>
                  <a:schemeClr val="hlink"/>
                </a:solidFill>
                <a:hlinkClick r:id="rId2"/>
              </a:rPr>
              <a:t>https://upload.wikimedia.org/wikipedia/commons/thumb/3/38/Climate_Change_Schematic.svg/450px-Climate_Change_Schematic.svg.png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e090d53a5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ae090d53a5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more detailed sources and trends: </a:t>
            </a:r>
            <a:r>
              <a:rPr lang="en" u="sng">
                <a:solidFill>
                  <a:schemeClr val="hlink"/>
                </a:solidFill>
                <a:hlinkClick r:id="rId2"/>
              </a:rPr>
              <a:t>https://www.epa.gov/ghgemissions/sources-greenhouse-gas-emissions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e090d53a5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e090d53a5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Benjamin Lizardo</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6">
                  <a:extLst>
                    <a:ext uri="{A12FA001-AC4F-418D-AE19-62706E023703}">
                      <ahyp:hlinkClr val="tx"/>
                    </a:ext>
                  </a:extLst>
                </a:hlinkClick>
              </a:rPr>
              <a:t> </a:t>
            </a:r>
            <a:r>
              <a:rPr lang="en" u="sng">
                <a:solidFill>
                  <a:schemeClr val="hlink"/>
                </a:solidFill>
                <a:hlinkClick r:id="rId7"/>
              </a:rPr>
              <a:t>NASA</a:t>
            </a:r>
            <a:r>
              <a:rPr lang="en">
                <a:solidFill>
                  <a:schemeClr val="dk1"/>
                </a:solidFill>
              </a:rPr>
              <a:t> on</a:t>
            </a:r>
            <a:r>
              <a:rPr lang="en">
                <a:solidFill>
                  <a:schemeClr val="dk1"/>
                </a:solidFill>
                <a:uFill>
                  <a:noFill/>
                </a:uFill>
                <a:hlinkClick r:id="rId8">
                  <a:extLst>
                    <a:ext uri="{A12FA001-AC4F-418D-AE19-62706E023703}">
                      <ahyp:hlinkClr val="tx"/>
                    </a:ext>
                  </a:extLst>
                </a:hlinkClick>
              </a:rPr>
              <a:t> </a:t>
            </a:r>
            <a:r>
              <a:rPr lang="en" u="sng">
                <a:solidFill>
                  <a:schemeClr val="hlink"/>
                </a:solidFill>
                <a:hlinkClick r:id="rId9"/>
              </a:rPr>
              <a:t>Unsplash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10">
                  <a:extLst>
                    <a:ext uri="{A12FA001-AC4F-418D-AE19-62706E023703}">
                      <ahyp:hlinkClr val="tx"/>
                    </a:ext>
                  </a:extLst>
                </a:hlinkClick>
              </a:rPr>
              <a:t> </a:t>
            </a:r>
            <a:r>
              <a:rPr lang="en" u="sng">
                <a:solidFill>
                  <a:schemeClr val="hlink"/>
                </a:solidFill>
                <a:hlinkClick r:id="rId11"/>
              </a:rPr>
              <a:t>Jo-Anne McArthur</a:t>
            </a:r>
            <a:r>
              <a:rPr lang="en">
                <a:solidFill>
                  <a:schemeClr val="dk1"/>
                </a:solidFill>
              </a:rPr>
              <a:t> on</a:t>
            </a:r>
            <a:r>
              <a:rPr lang="en">
                <a:solidFill>
                  <a:schemeClr val="dk1"/>
                </a:solidFill>
                <a:uFill>
                  <a:noFill/>
                </a:uFill>
                <a:hlinkClick r:id="rId12">
                  <a:extLst>
                    <a:ext uri="{A12FA001-AC4F-418D-AE19-62706E023703}">
                      <ahyp:hlinkClr val="tx"/>
                    </a:ext>
                  </a:extLst>
                </a:hlinkClick>
              </a:rPr>
              <a:t> </a:t>
            </a:r>
            <a:r>
              <a:rPr lang="en" u="sng">
                <a:solidFill>
                  <a:schemeClr val="hlink"/>
                </a:solidFill>
                <a:hlinkClick r:id="rId13"/>
              </a:rPr>
              <a:t>Unsplash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14">
                  <a:extLst>
                    <a:ext uri="{A12FA001-AC4F-418D-AE19-62706E023703}">
                      <ahyp:hlinkClr val="tx"/>
                    </a:ext>
                  </a:extLst>
                </a:hlinkClick>
              </a:rPr>
              <a:t> </a:t>
            </a:r>
            <a:r>
              <a:rPr lang="en" u="sng">
                <a:solidFill>
                  <a:schemeClr val="hlink"/>
                </a:solidFill>
                <a:hlinkClick r:id="rId15"/>
              </a:rPr>
              <a:t>Markus Spiske</a:t>
            </a:r>
            <a:r>
              <a:rPr lang="en">
                <a:solidFill>
                  <a:schemeClr val="dk1"/>
                </a:solidFill>
              </a:rPr>
              <a:t> on</a:t>
            </a:r>
            <a:r>
              <a:rPr lang="en">
                <a:solidFill>
                  <a:schemeClr val="dk1"/>
                </a:solidFill>
                <a:uFill>
                  <a:noFill/>
                </a:uFill>
                <a:hlinkClick r:id="rId16">
                  <a:extLst>
                    <a:ext uri="{A12FA001-AC4F-418D-AE19-62706E023703}">
                      <ahyp:hlinkClr val="tx"/>
                    </a:ext>
                  </a:extLst>
                </a:hlinkClick>
              </a:rPr>
              <a:t> </a:t>
            </a:r>
            <a:r>
              <a:rPr lang="en" u="sng">
                <a:solidFill>
                  <a:schemeClr val="hlink"/>
                </a:solidFill>
                <a:hlinkClick r:id="rId17"/>
              </a:rPr>
              <a:t>Unsplash</a:t>
            </a:r>
            <a:endParaRPr>
              <a:solidFill>
                <a:schemeClr val="dk1"/>
              </a:solidFill>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18">
                  <a:extLst>
                    <a:ext uri="{A12FA001-AC4F-418D-AE19-62706E023703}">
                      <ahyp:hlinkClr val="tx"/>
                    </a:ext>
                  </a:extLst>
                </a:hlinkClick>
              </a:rPr>
              <a:t> </a:t>
            </a:r>
            <a:r>
              <a:rPr lang="en" u="sng">
                <a:solidFill>
                  <a:schemeClr val="hlink"/>
                </a:solidFill>
                <a:hlinkClick r:id="rId19"/>
              </a:rPr>
              <a:t>Max Chan</a:t>
            </a:r>
            <a:r>
              <a:rPr lang="en">
                <a:solidFill>
                  <a:schemeClr val="dk1"/>
                </a:solidFill>
              </a:rPr>
              <a:t> on</a:t>
            </a:r>
            <a:r>
              <a:rPr lang="en">
                <a:solidFill>
                  <a:schemeClr val="dk1"/>
                </a:solidFill>
                <a:uFill>
                  <a:noFill/>
                </a:uFill>
                <a:hlinkClick r:id="rId20">
                  <a:extLst>
                    <a:ext uri="{A12FA001-AC4F-418D-AE19-62706E023703}">
                      <ahyp:hlinkClr val="tx"/>
                    </a:ext>
                  </a:extLst>
                </a:hlinkClick>
              </a:rPr>
              <a:t> </a:t>
            </a:r>
            <a:r>
              <a:rPr lang="en" u="sng">
                <a:solidFill>
                  <a:schemeClr val="hlink"/>
                </a:solidFill>
                <a:hlinkClick r:id="rId21"/>
              </a:rPr>
              <a:t>Unsplash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e090d53a5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ae090d53a5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 more in the Fifth National Climate Assessment: </a:t>
            </a:r>
            <a:r>
              <a:rPr lang="en" u="sng">
                <a:solidFill>
                  <a:schemeClr val="hlink"/>
                </a:solidFill>
                <a:hlinkClick r:id="rId2"/>
              </a:rPr>
              <a:t>https://nca2023.globalchange.gov/</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090d53a5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e090d53a5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e090d53a5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ae090d53a5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 more about possible pathways to limit climate change here: </a:t>
            </a:r>
            <a:r>
              <a:rPr lang="en" u="sng">
                <a:solidFill>
                  <a:schemeClr val="hlink"/>
                </a:solidFill>
                <a:hlinkClick r:id="rId2"/>
              </a:rPr>
              <a:t>https://www.iea.org/reports/net-zero-roadmap-a-global-pathway-to-keep-the-15-0c-goal-in-reach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e090d53a5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e090d53a5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 more about adaptation here: </a:t>
            </a:r>
            <a:r>
              <a:rPr lang="en" u="sng">
                <a:solidFill>
                  <a:schemeClr val="hlink"/>
                </a:solidFill>
                <a:hlinkClick r:id="rId2"/>
              </a:rPr>
              <a:t>https://www.un.org/en/climatechange/climate-adaptation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62937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hyperlink" Target="https://commons.wikimedia.org/wiki/File:Urban_forestry_seen_from_and_on_the_High_Line_in_New_York_(9256).jpg" TargetMode="External"/><Relationship Id="rId6" Type="http://schemas.openxmlformats.org/officeDocument/2006/relationships/image" Target="../media/image10.jpg"/><Relationship Id="rId7" Type="http://schemas.openxmlformats.org/officeDocument/2006/relationships/hyperlink" Target="https://commons.wikimedia.org/wiki/File:Grand_Canyon_National_Park-_Prescribed_Pile_Burning,_May,_2019_1131_-_47969098438.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limateactiontracker.org/countries/" TargetMode="External"/><Relationship Id="rId4" Type="http://schemas.openxmlformats.org/officeDocument/2006/relationships/hyperlink" Target="https://www.ipcc.ch/report/ar6/sy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ducation.nationalgeographic.org/resource/greenhouse-effe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epa.gov/ghgemissions/sources-greenhouse-gas-emission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nca2023.globalchange.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www.iea.org/reports/net-zero-roadmap-a-global-pathway-to-keep-the-15-0c-goal-in-reach" TargetMode="External"/><Relationship Id="rId5" Type="http://schemas.openxmlformats.org/officeDocument/2006/relationships/image" Target="../media/image3.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iea.org/reports/net-zero-roadmap-a-global-pathway-to-keep-the-15-0c-goal-in-reach"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un.org/en/climatechange/climate-adapt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83550"/>
            <a:ext cx="8520600" cy="49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2660">
              <a:solidFill>
                <a:schemeClr val="lt1"/>
              </a:solidFill>
              <a:latin typeface="Poppins"/>
              <a:ea typeface="Poppins"/>
              <a:cs typeface="Poppins"/>
              <a:sym typeface="Poppins"/>
            </a:endParaRPr>
          </a:p>
          <a:p>
            <a:pPr indent="0" lvl="0" marL="0" rtl="0" algn="ctr">
              <a:spcBef>
                <a:spcPts val="0"/>
              </a:spcBef>
              <a:spcAft>
                <a:spcPts val="0"/>
              </a:spcAft>
              <a:buSzPts val="990"/>
              <a:buNone/>
            </a:pPr>
            <a:r>
              <a:rPr b="1" lang="en" sz="2660">
                <a:solidFill>
                  <a:schemeClr val="lt1"/>
                </a:solidFill>
                <a:latin typeface="Poppins"/>
                <a:ea typeface="Poppins"/>
                <a:cs typeface="Poppins"/>
                <a:sym typeface="Poppins"/>
              </a:rPr>
              <a:t>Introduction to Climate Change </a:t>
            </a:r>
            <a:endParaRPr b="1" sz="2660">
              <a:solidFill>
                <a:schemeClr val="lt1"/>
              </a:solidFill>
              <a:latin typeface="Poppins"/>
              <a:ea typeface="Poppins"/>
              <a:cs typeface="Poppins"/>
              <a:sym typeface="Poppins"/>
            </a:endParaRPr>
          </a:p>
        </p:txBody>
      </p:sp>
      <p:sp>
        <p:nvSpPr>
          <p:cNvPr id="55" name="Google Shape;55;p13"/>
          <p:cNvSpPr txBox="1"/>
          <p:nvPr>
            <p:ph idx="1" type="subTitle"/>
          </p:nvPr>
        </p:nvSpPr>
        <p:spPr>
          <a:xfrm>
            <a:off x="311700" y="2571738"/>
            <a:ext cx="8520600" cy="7926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None/>
            </a:pPr>
            <a:r>
              <a:t/>
            </a:r>
            <a:endParaRPr sz="2400">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Poppins"/>
                <a:ea typeface="Poppins"/>
                <a:cs typeface="Poppins"/>
                <a:sym typeface="Poppins"/>
              </a:rPr>
              <a:t>Key</a:t>
            </a:r>
            <a:r>
              <a:rPr b="1" lang="en">
                <a:solidFill>
                  <a:schemeClr val="lt1"/>
                </a:solidFill>
                <a:latin typeface="Poppins"/>
                <a:ea typeface="Poppins"/>
                <a:cs typeface="Poppins"/>
                <a:sym typeface="Poppins"/>
              </a:rPr>
              <a:t> climate mitigation and adaptation strategy</a:t>
            </a:r>
            <a:endParaRPr b="1">
              <a:solidFill>
                <a:schemeClr val="lt1"/>
              </a:solidFill>
              <a:latin typeface="Poppins"/>
              <a:ea typeface="Poppins"/>
              <a:cs typeface="Poppins"/>
              <a:sym typeface="Poppins"/>
            </a:endParaRPr>
          </a:p>
        </p:txBody>
      </p:sp>
      <p:sp>
        <p:nvSpPr>
          <p:cNvPr id="119" name="Google Shape;119;p22"/>
          <p:cNvSpPr txBox="1"/>
          <p:nvPr>
            <p:ph idx="1" type="body"/>
          </p:nvPr>
        </p:nvSpPr>
        <p:spPr>
          <a:xfrm>
            <a:off x="91875" y="1152475"/>
            <a:ext cx="8980800" cy="3990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747">
                <a:solidFill>
                  <a:schemeClr val="dk1"/>
                </a:solidFill>
              </a:rPr>
              <a:t>Eliminate greenhouse gases through building electrification and decarbonization:</a:t>
            </a:r>
            <a:br>
              <a:rPr lang="en" sz="2747">
                <a:solidFill>
                  <a:schemeClr val="dk1"/>
                </a:solidFill>
              </a:rPr>
            </a:br>
            <a:endParaRPr sz="2747">
              <a:solidFill>
                <a:schemeClr val="dk1"/>
              </a:solidFill>
            </a:endParaRPr>
          </a:p>
          <a:p>
            <a:pPr indent="-350730" lvl="0" marL="457200" rtl="0" algn="l">
              <a:spcBef>
                <a:spcPts val="1200"/>
              </a:spcBef>
              <a:spcAft>
                <a:spcPts val="0"/>
              </a:spcAft>
              <a:buClr>
                <a:schemeClr val="dk1"/>
              </a:buClr>
              <a:buSzPct val="100000"/>
              <a:buChar char="●"/>
            </a:pPr>
            <a:r>
              <a:rPr lang="en" sz="2747">
                <a:solidFill>
                  <a:schemeClr val="dk1"/>
                </a:solidFill>
              </a:rPr>
              <a:t>Make buildings more energy efficient through home performance</a:t>
            </a:r>
            <a:br>
              <a:rPr lang="en" sz="2747">
                <a:solidFill>
                  <a:schemeClr val="dk1"/>
                </a:solidFill>
              </a:rPr>
            </a:br>
            <a:endParaRPr sz="2747">
              <a:solidFill>
                <a:schemeClr val="dk1"/>
              </a:solidFill>
            </a:endParaRPr>
          </a:p>
          <a:p>
            <a:pPr indent="-350730" lvl="0" marL="457200" rtl="0" algn="l">
              <a:spcBef>
                <a:spcPts val="0"/>
              </a:spcBef>
              <a:spcAft>
                <a:spcPts val="0"/>
              </a:spcAft>
              <a:buClr>
                <a:schemeClr val="dk1"/>
              </a:buClr>
              <a:buSzPct val="100000"/>
              <a:buChar char="●"/>
            </a:pPr>
            <a:r>
              <a:rPr lang="en" sz="2747">
                <a:solidFill>
                  <a:schemeClr val="dk1"/>
                </a:solidFill>
              </a:rPr>
              <a:t>Install heat pumps and heat pump water heaters </a:t>
            </a:r>
            <a:endParaRPr sz="2747">
              <a:solidFill>
                <a:schemeClr val="dk1"/>
              </a:solidFill>
            </a:endParaRPr>
          </a:p>
          <a:p>
            <a:pPr indent="-350730" lvl="1" marL="914400" rtl="0" algn="l">
              <a:spcBef>
                <a:spcPts val="0"/>
              </a:spcBef>
              <a:spcAft>
                <a:spcPts val="0"/>
              </a:spcAft>
              <a:buClr>
                <a:schemeClr val="dk1"/>
              </a:buClr>
              <a:buSzPct val="100000"/>
              <a:buChar char="○"/>
            </a:pPr>
            <a:r>
              <a:rPr lang="en" sz="2747">
                <a:solidFill>
                  <a:schemeClr val="dk1"/>
                </a:solidFill>
              </a:rPr>
              <a:t>(NOT gas or oil heating and cooling)</a:t>
            </a:r>
            <a:br>
              <a:rPr lang="en" sz="2747">
                <a:solidFill>
                  <a:schemeClr val="dk1"/>
                </a:solidFill>
              </a:rPr>
            </a:br>
            <a:endParaRPr sz="2747">
              <a:solidFill>
                <a:schemeClr val="dk1"/>
              </a:solidFill>
            </a:endParaRPr>
          </a:p>
          <a:p>
            <a:pPr indent="-350730" lvl="0" marL="457200" rtl="0" algn="l">
              <a:spcBef>
                <a:spcPts val="0"/>
              </a:spcBef>
              <a:spcAft>
                <a:spcPts val="0"/>
              </a:spcAft>
              <a:buClr>
                <a:schemeClr val="dk1"/>
              </a:buClr>
              <a:buSzPct val="100000"/>
              <a:buChar char="●"/>
            </a:pPr>
            <a:r>
              <a:rPr lang="en" sz="2747">
                <a:solidFill>
                  <a:schemeClr val="dk1"/>
                </a:solidFill>
              </a:rPr>
              <a:t>Put more </a:t>
            </a:r>
            <a:r>
              <a:rPr lang="en" sz="2747">
                <a:solidFill>
                  <a:schemeClr val="dk1"/>
                </a:solidFill>
              </a:rPr>
              <a:t>renewable</a:t>
            </a:r>
            <a:r>
              <a:rPr lang="en" sz="2747">
                <a:solidFill>
                  <a:schemeClr val="dk1"/>
                </a:solidFill>
              </a:rPr>
              <a:t> energies onto buildings and into the electrical grid</a:t>
            </a:r>
            <a:br>
              <a:rPr lang="en" sz="2747">
                <a:solidFill>
                  <a:schemeClr val="dk1"/>
                </a:solidFill>
              </a:rPr>
            </a:br>
            <a:endParaRPr sz="2747">
              <a:solidFill>
                <a:schemeClr val="dk1"/>
              </a:solidFill>
            </a:endParaRPr>
          </a:p>
          <a:p>
            <a:pPr indent="-350730" lvl="0" marL="457200" rtl="0" algn="l">
              <a:spcBef>
                <a:spcPts val="0"/>
              </a:spcBef>
              <a:spcAft>
                <a:spcPts val="0"/>
              </a:spcAft>
              <a:buClr>
                <a:schemeClr val="dk1"/>
              </a:buClr>
              <a:buSzPct val="100000"/>
              <a:buChar char="●"/>
            </a:pPr>
            <a:r>
              <a:rPr lang="en" sz="2747">
                <a:solidFill>
                  <a:schemeClr val="dk1"/>
                </a:solidFill>
              </a:rPr>
              <a:t>Use electric vehicles for transportation</a:t>
            </a:r>
            <a:endParaRPr sz="2747">
              <a:solidFill>
                <a:schemeClr val="dk1"/>
              </a:solidFill>
            </a:endParaRPr>
          </a:p>
          <a:p>
            <a:pPr indent="0" lvl="0" marL="45720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180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Poppins"/>
                <a:ea typeface="Poppins"/>
                <a:cs typeface="Poppins"/>
                <a:sym typeface="Poppins"/>
              </a:rPr>
              <a:t>Examples of climate adaptation strategies</a:t>
            </a:r>
            <a:endParaRPr b="1">
              <a:solidFill>
                <a:schemeClr val="lt1"/>
              </a:solidFill>
              <a:latin typeface="Poppins"/>
              <a:ea typeface="Poppins"/>
              <a:cs typeface="Poppins"/>
              <a:sym typeface="Poppins"/>
            </a:endParaRPr>
          </a:p>
        </p:txBody>
      </p:sp>
      <p:pic>
        <p:nvPicPr>
          <p:cNvPr id="125" name="Google Shape;125;p23"/>
          <p:cNvPicPr preferRelativeResize="0"/>
          <p:nvPr/>
        </p:nvPicPr>
        <p:blipFill>
          <a:blip r:embed="rId3">
            <a:alphaModFix/>
          </a:blip>
          <a:stretch>
            <a:fillRect/>
          </a:stretch>
        </p:blipFill>
        <p:spPr>
          <a:xfrm>
            <a:off x="258776" y="753125"/>
            <a:ext cx="3176801" cy="2118900"/>
          </a:xfrm>
          <a:prstGeom prst="rect">
            <a:avLst/>
          </a:prstGeom>
          <a:noFill/>
          <a:ln>
            <a:noFill/>
          </a:ln>
        </p:spPr>
      </p:pic>
      <p:sp>
        <p:nvSpPr>
          <p:cNvPr id="126" name="Google Shape;126;p23"/>
          <p:cNvSpPr txBox="1"/>
          <p:nvPr/>
        </p:nvSpPr>
        <p:spPr>
          <a:xfrm>
            <a:off x="3435575" y="672975"/>
            <a:ext cx="1346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(Left) US Nat’l Park Service: Preventing erosion with newly-planted  native plants</a:t>
            </a:r>
            <a:endParaRPr sz="1200">
              <a:solidFill>
                <a:schemeClr val="lt1"/>
              </a:solidFill>
              <a:latin typeface="Poppins"/>
              <a:ea typeface="Poppins"/>
              <a:cs typeface="Poppins"/>
              <a:sym typeface="Poppins"/>
            </a:endParaRPr>
          </a:p>
        </p:txBody>
      </p:sp>
      <p:pic>
        <p:nvPicPr>
          <p:cNvPr id="127" name="Google Shape;127;p23"/>
          <p:cNvPicPr preferRelativeResize="0"/>
          <p:nvPr/>
        </p:nvPicPr>
        <p:blipFill>
          <a:blip r:embed="rId4">
            <a:alphaModFix/>
          </a:blip>
          <a:stretch>
            <a:fillRect/>
          </a:stretch>
        </p:blipFill>
        <p:spPr>
          <a:xfrm>
            <a:off x="5655500" y="1511525"/>
            <a:ext cx="3176801" cy="2120446"/>
          </a:xfrm>
          <a:prstGeom prst="rect">
            <a:avLst/>
          </a:prstGeom>
          <a:noFill/>
          <a:ln>
            <a:noFill/>
          </a:ln>
        </p:spPr>
      </p:pic>
      <p:sp>
        <p:nvSpPr>
          <p:cNvPr id="128" name="Google Shape;128;p23"/>
          <p:cNvSpPr txBox="1"/>
          <p:nvPr/>
        </p:nvSpPr>
        <p:spPr>
          <a:xfrm>
            <a:off x="4309100" y="1859100"/>
            <a:ext cx="1346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Right: Urban forestry in New York. </a:t>
            </a:r>
            <a:r>
              <a:rPr b="1" lang="en" sz="1200" u="sng">
                <a:solidFill>
                  <a:srgbClr val="C9DAF8"/>
                </a:solidFill>
                <a:latin typeface="Poppins"/>
                <a:ea typeface="Poppins"/>
                <a:cs typeface="Poppins"/>
                <a:sym typeface="Poppins"/>
                <a:hlinkClick r:id="rId5">
                  <a:extLst>
                    <a:ext uri="{A12FA001-AC4F-418D-AE19-62706E023703}">
                      <ahyp:hlinkClr val="tx"/>
                    </a:ext>
                  </a:extLst>
                </a:hlinkClick>
              </a:rPr>
              <a:t>See description (link) for more details</a:t>
            </a:r>
            <a:endParaRPr b="1" sz="1200">
              <a:solidFill>
                <a:srgbClr val="C9DAF8"/>
              </a:solidFill>
              <a:latin typeface="Poppins"/>
              <a:ea typeface="Poppins"/>
              <a:cs typeface="Poppins"/>
              <a:sym typeface="Poppins"/>
            </a:endParaRPr>
          </a:p>
        </p:txBody>
      </p:sp>
      <p:pic>
        <p:nvPicPr>
          <p:cNvPr id="129" name="Google Shape;129;p23"/>
          <p:cNvPicPr preferRelativeResize="0"/>
          <p:nvPr/>
        </p:nvPicPr>
        <p:blipFill>
          <a:blip r:embed="rId6">
            <a:alphaModFix/>
          </a:blip>
          <a:stretch>
            <a:fillRect/>
          </a:stretch>
        </p:blipFill>
        <p:spPr>
          <a:xfrm>
            <a:off x="152400" y="3024425"/>
            <a:ext cx="3496310" cy="1966675"/>
          </a:xfrm>
          <a:prstGeom prst="rect">
            <a:avLst/>
          </a:prstGeom>
          <a:noFill/>
          <a:ln>
            <a:noFill/>
          </a:ln>
        </p:spPr>
      </p:pic>
      <p:sp>
        <p:nvSpPr>
          <p:cNvPr id="130" name="Google Shape;130;p23"/>
          <p:cNvSpPr txBox="1"/>
          <p:nvPr/>
        </p:nvSpPr>
        <p:spPr>
          <a:xfrm>
            <a:off x="3648700" y="3176613"/>
            <a:ext cx="1961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Bottom: Prescribed burn to reduce fuel load (prevents fire intensification) in Grand Canyon National Park. </a:t>
            </a:r>
            <a:r>
              <a:rPr b="1" lang="en" sz="1200" u="sng">
                <a:solidFill>
                  <a:srgbClr val="C9DAF8"/>
                </a:solidFill>
                <a:latin typeface="Poppins"/>
                <a:ea typeface="Poppins"/>
                <a:cs typeface="Poppins"/>
                <a:sym typeface="Poppins"/>
                <a:hlinkClick r:id="rId7">
                  <a:extLst>
                    <a:ext uri="{A12FA001-AC4F-418D-AE19-62706E023703}">
                      <ahyp:hlinkClr val="tx"/>
                    </a:ext>
                  </a:extLst>
                </a:hlinkClick>
              </a:rPr>
              <a:t>See description for details (link)</a:t>
            </a:r>
            <a:endParaRPr b="1" sz="1200">
              <a:solidFill>
                <a:srgbClr val="C9DAF8"/>
              </a:solidFill>
              <a:latin typeface="Poppins"/>
              <a:ea typeface="Poppins"/>
              <a:cs typeface="Poppins"/>
              <a:sym typeface="Poppins"/>
            </a:endParaRPr>
          </a:p>
        </p:txBody>
      </p:sp>
      <p:sp>
        <p:nvSpPr>
          <p:cNvPr id="131" name="Google Shape;131;p23"/>
          <p:cNvSpPr txBox="1"/>
          <p:nvPr/>
        </p:nvSpPr>
        <p:spPr>
          <a:xfrm>
            <a:off x="5669050" y="3784600"/>
            <a:ext cx="3176700" cy="10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Poppins"/>
                <a:ea typeface="Poppins"/>
                <a:cs typeface="Poppins"/>
                <a:sym typeface="Poppins"/>
              </a:rPr>
              <a:t>Remember: These are only a few possible strategies. There are many more that are appropriate for each area and climate risk!</a:t>
            </a:r>
            <a:endParaRPr>
              <a:solidFill>
                <a:schemeClr val="l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Renewable energy has been replacing fossil fuels on electric grids globally, but </a:t>
            </a:r>
            <a:r>
              <a:rPr lang="en">
                <a:solidFill>
                  <a:schemeClr val="lt1"/>
                </a:solidFill>
                <a:latin typeface="Poppins"/>
                <a:ea typeface="Poppins"/>
                <a:cs typeface="Poppins"/>
                <a:sym typeface="Poppins"/>
              </a:rPr>
              <a:t>change</a:t>
            </a:r>
            <a:r>
              <a:rPr lang="en">
                <a:solidFill>
                  <a:schemeClr val="lt1"/>
                </a:solidFill>
                <a:latin typeface="Poppins"/>
                <a:ea typeface="Poppins"/>
                <a:cs typeface="Poppins"/>
                <a:sym typeface="Poppins"/>
              </a:rPr>
              <a:t> isn’t happening as fast as needed</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We need more action to create equitable societies, phase out fossil fuels, and help communities and countries that are most at-risk for climate damages and </a:t>
            </a:r>
            <a:r>
              <a:rPr lang="en">
                <a:solidFill>
                  <a:schemeClr val="lt1"/>
                </a:solidFill>
                <a:latin typeface="Poppins"/>
                <a:ea typeface="Poppins"/>
                <a:cs typeface="Poppins"/>
                <a:sym typeface="Poppins"/>
              </a:rPr>
              <a:t>environmental</a:t>
            </a:r>
            <a:r>
              <a:rPr lang="en">
                <a:solidFill>
                  <a:schemeClr val="lt1"/>
                </a:solidFill>
                <a:latin typeface="Poppins"/>
                <a:ea typeface="Poppins"/>
                <a:cs typeface="Poppins"/>
                <a:sym typeface="Poppins"/>
              </a:rPr>
              <a:t> injustice to adapt to climate change and reduce environmental hazards</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b="1" lang="en" u="sng">
                <a:solidFill>
                  <a:srgbClr val="D0E0E3"/>
                </a:solidFill>
                <a:latin typeface="Poppins"/>
                <a:ea typeface="Poppins"/>
                <a:cs typeface="Poppins"/>
                <a:sym typeface="Poppins"/>
                <a:hlinkClick r:id="rId3">
                  <a:extLst>
                    <a:ext uri="{A12FA001-AC4F-418D-AE19-62706E023703}">
                      <ahyp:hlinkClr val="tx"/>
                    </a:ext>
                  </a:extLst>
                </a:hlinkClick>
              </a:rPr>
              <a:t>See our country’s progress towards the goals created by the Paris Agreement here</a:t>
            </a:r>
            <a:endParaRPr b="1">
              <a:solidFill>
                <a:srgbClr val="D0E0E3"/>
              </a:solidFill>
              <a:latin typeface="Poppins"/>
              <a:ea typeface="Poppins"/>
              <a:cs typeface="Poppins"/>
              <a:sym typeface="Poppins"/>
            </a:endParaRPr>
          </a:p>
          <a:p>
            <a:pPr indent="-342900" lvl="1" marL="914400" rtl="0" algn="l">
              <a:spcBef>
                <a:spcPts val="0"/>
              </a:spcBef>
              <a:spcAft>
                <a:spcPts val="0"/>
              </a:spcAft>
              <a:buClr>
                <a:schemeClr val="lt1"/>
              </a:buClr>
              <a:buSzPts val="1800"/>
              <a:buFont typeface="Poppins"/>
              <a:buChar char="○"/>
            </a:pPr>
            <a:r>
              <a:rPr lang="en" sz="1800">
                <a:solidFill>
                  <a:schemeClr val="lt1"/>
                </a:solidFill>
                <a:latin typeface="Poppins"/>
                <a:ea typeface="Poppins"/>
                <a:cs typeface="Poppins"/>
                <a:sym typeface="Poppins"/>
              </a:rPr>
              <a:t>Find more details about achieving climate targets in the most recent IPCC (Intergovernmental Panel on Climate Change) </a:t>
            </a:r>
            <a:r>
              <a:rPr b="1" lang="en" sz="1800" u="sng">
                <a:solidFill>
                  <a:srgbClr val="C9DAF8"/>
                </a:solidFill>
                <a:latin typeface="Poppins"/>
                <a:ea typeface="Poppins"/>
                <a:cs typeface="Poppins"/>
                <a:sym typeface="Poppins"/>
                <a:hlinkClick r:id="rId4">
                  <a:extLst>
                    <a:ext uri="{A12FA001-AC4F-418D-AE19-62706E023703}">
                      <ahyp:hlinkClr val="tx"/>
                    </a:ext>
                  </a:extLst>
                </a:hlinkClick>
              </a:rPr>
              <a:t>report here</a:t>
            </a:r>
            <a:endParaRPr b="1" sz="1800">
              <a:solidFill>
                <a:srgbClr val="C9DAF8"/>
              </a:solidFill>
              <a:latin typeface="Poppins"/>
              <a:ea typeface="Poppins"/>
              <a:cs typeface="Poppins"/>
              <a:sym typeface="Poppins"/>
            </a:endParaRPr>
          </a:p>
        </p:txBody>
      </p:sp>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520">
                <a:solidFill>
                  <a:schemeClr val="lt1"/>
                </a:solidFill>
                <a:latin typeface="Poppins"/>
                <a:ea typeface="Poppins"/>
                <a:cs typeface="Poppins"/>
                <a:sym typeface="Poppins"/>
              </a:rPr>
              <a:t>Our progress so far</a:t>
            </a:r>
            <a:endParaRPr b="1" sz="252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Poppins"/>
                <a:ea typeface="Poppins"/>
                <a:cs typeface="Poppins"/>
                <a:sym typeface="Poppins"/>
              </a:rPr>
              <a:t>Why is climate change happening?</a:t>
            </a:r>
            <a:endParaRPr b="1">
              <a:solidFill>
                <a:schemeClr val="lt1"/>
              </a:solidFill>
              <a:latin typeface="Poppins"/>
              <a:ea typeface="Poppins"/>
              <a:cs typeface="Poppins"/>
              <a:sym typeface="Poppins"/>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The sun creates radiation that hits Earth. A portion is absorbed, and the rest is </a:t>
            </a:r>
            <a:r>
              <a:rPr lang="en">
                <a:solidFill>
                  <a:schemeClr val="lt1"/>
                </a:solidFill>
                <a:latin typeface="Poppins"/>
                <a:ea typeface="Poppins"/>
                <a:cs typeface="Poppins"/>
                <a:sym typeface="Poppins"/>
              </a:rPr>
              <a:t>reflected back into space</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Certain molecules, called greenhouse gases trap heat in the </a:t>
            </a:r>
            <a:r>
              <a:rPr lang="en">
                <a:solidFill>
                  <a:schemeClr val="lt1"/>
                </a:solidFill>
                <a:latin typeface="Poppins"/>
                <a:ea typeface="Poppins"/>
                <a:cs typeface="Poppins"/>
                <a:sym typeface="Poppins"/>
              </a:rPr>
              <a:t>atmosphere, increasing the total amount of heat absorbed–this is called the “greenhouse effect” and leads to global warming, resulting in broader climate change</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Some human activities—like burning fossil fuels to heat buildings or power vehicles–release greenhouse gases, increasing their concentrations in the atmosphere</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Greenhouse gases include carbon dioxide (CO2), methane (CH4), and nitrous oxides (N2O), among others</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More info on the greenhouse effect -</a:t>
            </a:r>
            <a:r>
              <a:rPr b="1" lang="en">
                <a:solidFill>
                  <a:schemeClr val="lt1"/>
                </a:solidFill>
                <a:latin typeface="Poppins"/>
                <a:ea typeface="Poppins"/>
                <a:cs typeface="Poppins"/>
                <a:sym typeface="Poppins"/>
              </a:rPr>
              <a:t> </a:t>
            </a:r>
            <a:r>
              <a:rPr b="1" lang="en" u="sng">
                <a:solidFill>
                  <a:srgbClr val="A4C2F4"/>
                </a:solidFill>
                <a:latin typeface="Poppins"/>
                <a:ea typeface="Poppins"/>
                <a:cs typeface="Poppins"/>
                <a:sym typeface="Poppins"/>
                <a:hlinkClick r:id="rId3">
                  <a:extLst>
                    <a:ext uri="{A12FA001-AC4F-418D-AE19-62706E023703}">
                      <ahyp:hlinkClr val="tx"/>
                    </a:ext>
                  </a:extLst>
                </a:hlinkClick>
              </a:rPr>
              <a:t>link</a:t>
            </a:r>
            <a:endParaRPr b="1" u="sng">
              <a:solidFill>
                <a:srgbClr val="A4C2F4"/>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601135" y="0"/>
            <a:ext cx="594173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Poppins"/>
                <a:ea typeface="Poppins"/>
                <a:cs typeface="Poppins"/>
                <a:sym typeface="Poppins"/>
              </a:rPr>
              <a:t>Which activities contribute to climate change?</a:t>
            </a:r>
            <a:endParaRPr b="1">
              <a:solidFill>
                <a:schemeClr val="lt1"/>
              </a:solidFill>
              <a:latin typeface="Poppins"/>
              <a:ea typeface="Poppins"/>
              <a:cs typeface="Poppins"/>
              <a:sym typeface="Poppins"/>
            </a:endParaRPr>
          </a:p>
        </p:txBody>
      </p:sp>
      <p:sp>
        <p:nvSpPr>
          <p:cNvPr id="72" name="Google Shape;72;p16"/>
          <p:cNvSpPr txBox="1"/>
          <p:nvPr>
            <p:ph idx="1" type="body"/>
          </p:nvPr>
        </p:nvSpPr>
        <p:spPr>
          <a:xfrm>
            <a:off x="311700" y="1152475"/>
            <a:ext cx="5427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Human activities create a large majority of greenhouse gas emissions</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Burning fossil fuels for electricity, transportation, and heat create the largest share of emissions</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Deforestation and agriculture also release greenhouse gases</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See more detailed </a:t>
            </a:r>
            <a:r>
              <a:rPr b="1" lang="en" u="sng">
                <a:solidFill>
                  <a:srgbClr val="C9DAF8"/>
                </a:solidFill>
                <a:latin typeface="Poppins"/>
                <a:ea typeface="Poppins"/>
                <a:cs typeface="Poppins"/>
                <a:sym typeface="Poppins"/>
                <a:hlinkClick r:id="rId3">
                  <a:extLst>
                    <a:ext uri="{A12FA001-AC4F-418D-AE19-62706E023703}">
                      <ahyp:hlinkClr val="tx"/>
                    </a:ext>
                  </a:extLst>
                </a:hlinkClick>
              </a:rPr>
              <a:t>sources and trends here</a:t>
            </a:r>
            <a:endParaRPr b="1">
              <a:solidFill>
                <a:srgbClr val="C9DAF8"/>
              </a:solidFill>
              <a:latin typeface="Poppins"/>
              <a:ea typeface="Poppins"/>
              <a:cs typeface="Poppins"/>
              <a:sym typeface="Poppins"/>
            </a:endParaRPr>
          </a:p>
        </p:txBody>
      </p:sp>
      <p:pic>
        <p:nvPicPr>
          <p:cNvPr id="73" name="Google Shape;73;p16"/>
          <p:cNvPicPr preferRelativeResize="0"/>
          <p:nvPr/>
        </p:nvPicPr>
        <p:blipFill>
          <a:blip r:embed="rId4">
            <a:alphaModFix/>
          </a:blip>
          <a:stretch>
            <a:fillRect/>
          </a:stretch>
        </p:blipFill>
        <p:spPr>
          <a:xfrm>
            <a:off x="5892000" y="1170125"/>
            <a:ext cx="3099600" cy="3099600"/>
          </a:xfrm>
          <a:prstGeom prst="rect">
            <a:avLst/>
          </a:prstGeom>
          <a:noFill/>
          <a:ln>
            <a:noFill/>
          </a:ln>
        </p:spPr>
      </p:pic>
      <p:sp>
        <p:nvSpPr>
          <p:cNvPr id="74" name="Google Shape;74;p16"/>
          <p:cNvSpPr txBox="1"/>
          <p:nvPr/>
        </p:nvSpPr>
        <p:spPr>
          <a:xfrm>
            <a:off x="4895100" y="4269725"/>
            <a:ext cx="4096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Poppins"/>
                <a:ea typeface="Poppins"/>
                <a:cs typeface="Poppins"/>
                <a:sym typeface="Poppins"/>
              </a:rPr>
              <a:t>Image: Total U.S. Greenhouse Gas Emissions by Economic Sector in 2021 - US Environmental Protection Agency</a:t>
            </a:r>
            <a:endParaRPr>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138990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Climate Change Impacts and Solutions</a:t>
            </a:r>
            <a:endParaRPr b="1">
              <a:solidFill>
                <a:schemeClr val="lt1"/>
              </a:solidFill>
              <a:latin typeface="Poppins"/>
              <a:ea typeface="Poppins"/>
              <a:cs typeface="Poppins"/>
              <a:sym typeface="Poppins"/>
            </a:endParaRPr>
          </a:p>
        </p:txBody>
      </p:sp>
      <p:pic>
        <p:nvPicPr>
          <p:cNvPr id="80" name="Google Shape;80;p17"/>
          <p:cNvPicPr preferRelativeResize="0"/>
          <p:nvPr/>
        </p:nvPicPr>
        <p:blipFill>
          <a:blip r:embed="rId3">
            <a:alphaModFix/>
          </a:blip>
          <a:stretch>
            <a:fillRect/>
          </a:stretch>
        </p:blipFill>
        <p:spPr>
          <a:xfrm>
            <a:off x="0" y="2571750"/>
            <a:ext cx="2056890" cy="2571750"/>
          </a:xfrm>
          <a:prstGeom prst="rect">
            <a:avLst/>
          </a:prstGeom>
          <a:noFill/>
          <a:ln cap="flat" cmpd="sng" w="38100">
            <a:solidFill>
              <a:srgbClr val="009668"/>
            </a:solidFill>
            <a:prstDash val="solid"/>
            <a:round/>
            <a:headEnd len="sm" w="sm" type="none"/>
            <a:tailEnd len="sm" w="sm" type="none"/>
          </a:ln>
        </p:spPr>
      </p:pic>
      <p:pic>
        <p:nvPicPr>
          <p:cNvPr id="81" name="Google Shape;81;p17"/>
          <p:cNvPicPr preferRelativeResize="0"/>
          <p:nvPr/>
        </p:nvPicPr>
        <p:blipFill>
          <a:blip r:embed="rId4">
            <a:alphaModFix/>
          </a:blip>
          <a:stretch>
            <a:fillRect/>
          </a:stretch>
        </p:blipFill>
        <p:spPr>
          <a:xfrm>
            <a:off x="2056898" y="2571750"/>
            <a:ext cx="2000390" cy="2571750"/>
          </a:xfrm>
          <a:prstGeom prst="rect">
            <a:avLst/>
          </a:prstGeom>
          <a:noFill/>
          <a:ln cap="flat" cmpd="sng" w="38100">
            <a:solidFill>
              <a:srgbClr val="009668"/>
            </a:solidFill>
            <a:prstDash val="solid"/>
            <a:round/>
            <a:headEnd len="sm" w="sm" type="none"/>
            <a:tailEnd len="sm" w="sm" type="none"/>
          </a:ln>
        </p:spPr>
      </p:pic>
      <p:pic>
        <p:nvPicPr>
          <p:cNvPr id="82" name="Google Shape;82;p17"/>
          <p:cNvPicPr preferRelativeResize="0"/>
          <p:nvPr/>
        </p:nvPicPr>
        <p:blipFill>
          <a:blip r:embed="rId5">
            <a:alphaModFix/>
          </a:blip>
          <a:stretch>
            <a:fillRect/>
          </a:stretch>
        </p:blipFill>
        <p:spPr>
          <a:xfrm>
            <a:off x="4057298" y="2571750"/>
            <a:ext cx="1711553" cy="2571750"/>
          </a:xfrm>
          <a:prstGeom prst="rect">
            <a:avLst/>
          </a:prstGeom>
          <a:noFill/>
          <a:ln cap="flat" cmpd="sng" w="38100">
            <a:solidFill>
              <a:srgbClr val="009668"/>
            </a:solidFill>
            <a:prstDash val="solid"/>
            <a:round/>
            <a:headEnd len="sm" w="sm" type="none"/>
            <a:tailEnd len="sm" w="sm" type="none"/>
          </a:ln>
        </p:spPr>
      </p:pic>
      <p:pic>
        <p:nvPicPr>
          <p:cNvPr id="83" name="Google Shape;83;p17"/>
          <p:cNvPicPr preferRelativeResize="0"/>
          <p:nvPr/>
        </p:nvPicPr>
        <p:blipFill>
          <a:blip r:embed="rId6">
            <a:alphaModFix/>
          </a:blip>
          <a:stretch>
            <a:fillRect/>
          </a:stretch>
        </p:blipFill>
        <p:spPr>
          <a:xfrm>
            <a:off x="5768850" y="2575554"/>
            <a:ext cx="1711550" cy="2567946"/>
          </a:xfrm>
          <a:prstGeom prst="rect">
            <a:avLst/>
          </a:prstGeom>
          <a:noFill/>
          <a:ln cap="flat" cmpd="sng" w="38100">
            <a:solidFill>
              <a:srgbClr val="009668"/>
            </a:solidFill>
            <a:prstDash val="solid"/>
            <a:round/>
            <a:headEnd len="sm" w="sm" type="none"/>
            <a:tailEnd len="sm" w="sm" type="none"/>
          </a:ln>
        </p:spPr>
      </p:pic>
      <p:pic>
        <p:nvPicPr>
          <p:cNvPr id="84" name="Google Shape;84;p17"/>
          <p:cNvPicPr preferRelativeResize="0"/>
          <p:nvPr/>
        </p:nvPicPr>
        <p:blipFill>
          <a:blip r:embed="rId7">
            <a:alphaModFix/>
          </a:blip>
          <a:stretch>
            <a:fillRect/>
          </a:stretch>
        </p:blipFill>
        <p:spPr>
          <a:xfrm>
            <a:off x="7432450" y="2575550"/>
            <a:ext cx="1711550" cy="2567951"/>
          </a:xfrm>
          <a:prstGeom prst="rect">
            <a:avLst/>
          </a:prstGeom>
          <a:noFill/>
          <a:ln cap="flat" cmpd="sng" w="38100">
            <a:solidFill>
              <a:srgbClr val="009668"/>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520">
                <a:solidFill>
                  <a:schemeClr val="lt1"/>
                </a:solidFill>
                <a:latin typeface="Poppins"/>
                <a:ea typeface="Poppins"/>
                <a:cs typeface="Poppins"/>
                <a:sym typeface="Poppins"/>
              </a:rPr>
              <a:t>Why should I care about climate change?</a:t>
            </a:r>
            <a:endParaRPr b="1" sz="2520">
              <a:solidFill>
                <a:schemeClr val="lt1"/>
              </a:solidFill>
              <a:latin typeface="Poppins"/>
              <a:ea typeface="Poppins"/>
              <a:cs typeface="Poppins"/>
              <a:sym typeface="Poppins"/>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Climate change is happening and </a:t>
            </a:r>
            <a:r>
              <a:rPr lang="en">
                <a:solidFill>
                  <a:schemeClr val="lt1"/>
                </a:solidFill>
                <a:latin typeface="Poppins"/>
                <a:ea typeface="Poppins"/>
                <a:cs typeface="Poppins"/>
                <a:sym typeface="Poppins"/>
              </a:rPr>
              <a:t>will get worse without meaningful societal shifts, which we need to help create</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Impacts of climate change include:</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Stronger and more catastrophic weather</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Damaging winds</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Major flooding</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More severe wildfires</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Cycles of droughts &amp; flooding affecting communities and agriculture</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Major health-related human impacts</a:t>
            </a:r>
            <a:endParaRPr>
              <a:solidFill>
                <a:schemeClr val="lt1"/>
              </a:solidFill>
              <a:latin typeface="Poppins"/>
              <a:ea typeface="Poppins"/>
              <a:cs typeface="Poppins"/>
              <a:sym typeface="Poppins"/>
            </a:endParaRPr>
          </a:p>
          <a:p>
            <a:pPr indent="-317500" lvl="1" marL="914400" rtl="0" algn="l">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Economic and environmental disruption</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Learn more in the Fifth National Climate Assessment </a:t>
            </a:r>
            <a:r>
              <a:rPr b="1" lang="en" u="sng">
                <a:solidFill>
                  <a:srgbClr val="C9DAF8"/>
                </a:solidFill>
                <a:latin typeface="Poppins"/>
                <a:ea typeface="Poppins"/>
                <a:cs typeface="Poppins"/>
                <a:sym typeface="Poppins"/>
                <a:hlinkClick r:id="rId3">
                  <a:extLst>
                    <a:ext uri="{A12FA001-AC4F-418D-AE19-62706E023703}">
                      <ahyp:hlinkClr val="tx"/>
                    </a:ext>
                  </a:extLst>
                </a:hlinkClick>
              </a:rPr>
              <a:t>here</a:t>
            </a:r>
            <a:endParaRPr b="1">
              <a:solidFill>
                <a:srgbClr val="C9DAF8"/>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solidFill>
                  <a:schemeClr val="lt1"/>
                </a:solidFill>
                <a:latin typeface="Poppins"/>
                <a:ea typeface="Poppins"/>
                <a:cs typeface="Poppins"/>
                <a:sym typeface="Poppins"/>
              </a:rPr>
              <a:t>What can be done about climate change: Mitigation</a:t>
            </a:r>
            <a:endParaRPr b="1" sz="2420">
              <a:solidFill>
                <a:schemeClr val="lt1"/>
              </a:solidFill>
              <a:latin typeface="Poppins"/>
              <a:ea typeface="Poppins"/>
              <a:cs typeface="Poppins"/>
              <a:sym typeface="Poppins"/>
            </a:endParaRPr>
          </a:p>
        </p:txBody>
      </p:sp>
      <p:sp>
        <p:nvSpPr>
          <p:cNvPr id="96" name="Google Shape;96;p19"/>
          <p:cNvSpPr txBox="1"/>
          <p:nvPr>
            <p:ph idx="1" type="body"/>
          </p:nvPr>
        </p:nvSpPr>
        <p:spPr>
          <a:xfrm>
            <a:off x="311700" y="1152475"/>
            <a:ext cx="4260300" cy="3860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lt1"/>
              </a:buClr>
              <a:buSzPts val="1800"/>
              <a:buFont typeface="Poppins"/>
              <a:buChar char="●"/>
            </a:pPr>
            <a:r>
              <a:rPr b="1" i="1" lang="en">
                <a:solidFill>
                  <a:schemeClr val="lt1"/>
                </a:solidFill>
                <a:latin typeface="Poppins"/>
                <a:ea typeface="Poppins"/>
                <a:cs typeface="Poppins"/>
                <a:sym typeface="Poppins"/>
              </a:rPr>
              <a:t>Climate mitigation</a:t>
            </a:r>
            <a:r>
              <a:rPr lang="en">
                <a:solidFill>
                  <a:schemeClr val="lt1"/>
                </a:solidFill>
                <a:latin typeface="Poppins"/>
                <a:ea typeface="Poppins"/>
                <a:cs typeface="Poppins"/>
                <a:sym typeface="Poppins"/>
              </a:rPr>
              <a:t>: Reducing greenhouse gas emissions to limit climate change</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The Paris Agreement outlined a goal of limiting global warming to “well under” 2 degrees Celsius, with a target of a 1.5 degree limit</a:t>
            </a:r>
            <a:endParaRPr>
              <a:solidFill>
                <a:schemeClr val="lt1"/>
              </a:solidFill>
              <a:latin typeface="Poppins"/>
              <a:ea typeface="Poppins"/>
              <a:cs typeface="Poppins"/>
              <a:sym typeface="Poppins"/>
            </a:endParaRPr>
          </a:p>
          <a:p>
            <a:pPr indent="-342900" lvl="0" marL="457200" rtl="0" algn="l">
              <a:spcBef>
                <a:spcPts val="0"/>
              </a:spcBef>
              <a:spcAft>
                <a:spcPts val="0"/>
              </a:spcAft>
              <a:buClr>
                <a:schemeClr val="lt1"/>
              </a:buClr>
              <a:buSzPts val="1800"/>
              <a:buFont typeface="Poppins"/>
              <a:buChar char="●"/>
            </a:pPr>
            <a:r>
              <a:rPr lang="en">
                <a:solidFill>
                  <a:schemeClr val="lt1"/>
                </a:solidFill>
                <a:latin typeface="Poppins"/>
                <a:ea typeface="Poppins"/>
                <a:cs typeface="Poppins"/>
                <a:sym typeface="Poppins"/>
              </a:rPr>
              <a:t>To do that, we must cut global greenhouse gas emissions by 50% by 2030, compared to 1995 amounts. We must also reach net-zero greenhouse gas emissions by 2050</a:t>
            </a:r>
            <a:endParaRPr>
              <a:solidFill>
                <a:schemeClr val="lt1"/>
              </a:solidFill>
              <a:latin typeface="Poppins"/>
              <a:ea typeface="Poppins"/>
              <a:cs typeface="Poppins"/>
              <a:sym typeface="Poppins"/>
            </a:endParaRPr>
          </a:p>
        </p:txBody>
      </p:sp>
      <p:pic>
        <p:nvPicPr>
          <p:cNvPr id="97" name="Google Shape;97;p19"/>
          <p:cNvPicPr preferRelativeResize="0"/>
          <p:nvPr/>
        </p:nvPicPr>
        <p:blipFill>
          <a:blip r:embed="rId3">
            <a:alphaModFix/>
          </a:blip>
          <a:stretch>
            <a:fillRect/>
          </a:stretch>
        </p:blipFill>
        <p:spPr>
          <a:xfrm>
            <a:off x="4572000" y="1152475"/>
            <a:ext cx="4491650" cy="3048701"/>
          </a:xfrm>
          <a:prstGeom prst="rect">
            <a:avLst/>
          </a:prstGeom>
          <a:noFill/>
          <a:ln>
            <a:noFill/>
          </a:ln>
        </p:spPr>
      </p:pic>
      <p:sp>
        <p:nvSpPr>
          <p:cNvPr id="98" name="Google Shape;98;p19"/>
          <p:cNvSpPr txBox="1"/>
          <p:nvPr/>
        </p:nvSpPr>
        <p:spPr>
          <a:xfrm>
            <a:off x="4572000" y="4335925"/>
            <a:ext cx="4491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Poppins"/>
                <a:ea typeface="Poppins"/>
                <a:cs typeface="Poppins"/>
                <a:sym typeface="Poppins"/>
              </a:rPr>
              <a:t>Image by </a:t>
            </a:r>
            <a:r>
              <a:rPr b="1" lang="en" sz="1600" u="sng">
                <a:solidFill>
                  <a:srgbClr val="C9DAF8"/>
                </a:solidFill>
                <a:latin typeface="Poppins"/>
                <a:ea typeface="Poppins"/>
                <a:cs typeface="Poppins"/>
                <a:sym typeface="Poppins"/>
                <a:hlinkClick r:id="rId4">
                  <a:extLst>
                    <a:ext uri="{A12FA001-AC4F-418D-AE19-62706E023703}">
                      <ahyp:hlinkClr val="tx"/>
                    </a:ext>
                  </a:extLst>
                </a:hlinkClick>
              </a:rPr>
              <a:t>International Energy Agency</a:t>
            </a:r>
            <a:r>
              <a:rPr lang="en" sz="1600">
                <a:solidFill>
                  <a:schemeClr val="lt1"/>
                </a:solidFill>
                <a:latin typeface="Poppins"/>
                <a:ea typeface="Poppins"/>
                <a:cs typeface="Poppins"/>
                <a:sym typeface="Poppins"/>
              </a:rPr>
              <a:t>. One possible emissions curve to net-zero </a:t>
            </a:r>
            <a:endParaRPr sz="1600">
              <a:solidFill>
                <a:schemeClr val="lt1"/>
              </a:solidFill>
              <a:latin typeface="Poppins"/>
              <a:ea typeface="Poppins"/>
              <a:cs typeface="Poppins"/>
              <a:sym typeface="Poppins"/>
            </a:endParaRPr>
          </a:p>
        </p:txBody>
      </p:sp>
      <p:pic>
        <p:nvPicPr>
          <p:cNvPr id="99" name="Google Shape;99;p19"/>
          <p:cNvPicPr preferRelativeResize="0"/>
          <p:nvPr/>
        </p:nvPicPr>
        <p:blipFill rotWithShape="1">
          <a:blip r:embed="rId5">
            <a:alphaModFix/>
          </a:blip>
          <a:srcRect b="0" l="0" r="0" t="70330"/>
          <a:stretch/>
        </p:blipFill>
        <p:spPr>
          <a:xfrm>
            <a:off x="4572000" y="4201175"/>
            <a:ext cx="4491651" cy="209325"/>
          </a:xfrm>
          <a:prstGeom prst="rect">
            <a:avLst/>
          </a:prstGeom>
          <a:noFill/>
          <a:ln>
            <a:noFill/>
          </a:ln>
        </p:spPr>
      </p:pic>
      <p:pic>
        <p:nvPicPr>
          <p:cNvPr id="100" name="Google Shape;100;p19"/>
          <p:cNvPicPr preferRelativeResize="0"/>
          <p:nvPr/>
        </p:nvPicPr>
        <p:blipFill>
          <a:blip r:embed="rId6">
            <a:alphaModFix/>
          </a:blip>
          <a:stretch>
            <a:fillRect/>
          </a:stretch>
        </p:blipFill>
        <p:spPr>
          <a:xfrm>
            <a:off x="8139825" y="1152475"/>
            <a:ext cx="923835" cy="14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1152475"/>
            <a:ext cx="62610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The necessary greenhouse gas emissions cuts to meet climate change targets require transitioning off of fossil fuels as a major energy source ASAP, along with techniques to help remove greenhouse gases from the atmosphere–like regenerative agriculture and sustainable forestry</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These changes require large-scale shifts to a green economy that is powered by renewable energy and builds social equity</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Learn more about </a:t>
            </a:r>
            <a:r>
              <a:rPr b="1" lang="en" u="sng">
                <a:solidFill>
                  <a:srgbClr val="C9DAF8"/>
                </a:solidFill>
                <a:latin typeface="Poppins"/>
                <a:ea typeface="Poppins"/>
                <a:cs typeface="Poppins"/>
                <a:sym typeface="Poppins"/>
                <a:hlinkClick r:id="rId3">
                  <a:extLst>
                    <a:ext uri="{A12FA001-AC4F-418D-AE19-62706E023703}">
                      <ahyp:hlinkClr val="tx"/>
                    </a:ext>
                  </a:extLst>
                </a:hlinkClick>
              </a:rPr>
              <a:t>possible pathways to limit climate change in this report from the International Energy Agency</a:t>
            </a:r>
            <a:endParaRPr b="1">
              <a:solidFill>
                <a:srgbClr val="C9DAF8"/>
              </a:solidFill>
              <a:latin typeface="Poppins"/>
              <a:ea typeface="Poppins"/>
              <a:cs typeface="Poppins"/>
              <a:sym typeface="Poppins"/>
            </a:endParaRPr>
          </a:p>
        </p:txBody>
      </p:sp>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solidFill>
                  <a:schemeClr val="lt1"/>
                </a:solidFill>
                <a:latin typeface="Poppins"/>
                <a:ea typeface="Poppins"/>
                <a:cs typeface="Poppins"/>
                <a:sym typeface="Poppins"/>
              </a:rPr>
              <a:t>What can be done about climate change: Mitigation</a:t>
            </a:r>
            <a:endParaRPr b="1" sz="2420">
              <a:solidFill>
                <a:schemeClr val="lt1"/>
              </a:solidFill>
              <a:latin typeface="Poppins"/>
              <a:ea typeface="Poppins"/>
              <a:cs typeface="Poppins"/>
              <a:sym typeface="Poppins"/>
            </a:endParaRPr>
          </a:p>
        </p:txBody>
      </p:sp>
      <p:pic>
        <p:nvPicPr>
          <p:cNvPr id="107" name="Google Shape;107;p20"/>
          <p:cNvPicPr preferRelativeResize="0"/>
          <p:nvPr/>
        </p:nvPicPr>
        <p:blipFill rotWithShape="1">
          <a:blip r:embed="rId4">
            <a:alphaModFix/>
          </a:blip>
          <a:srcRect b="0" l="0" r="41238" t="0"/>
          <a:stretch/>
        </p:blipFill>
        <p:spPr>
          <a:xfrm>
            <a:off x="6572650" y="1256450"/>
            <a:ext cx="2447601" cy="3208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311700" y="1017725"/>
            <a:ext cx="8520600" cy="39468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chemeClr val="lt1"/>
              </a:buClr>
              <a:buSzPct val="100000"/>
              <a:buFont typeface="Poppins"/>
              <a:buChar char="●"/>
            </a:pPr>
            <a:r>
              <a:rPr b="1" i="1" lang="en">
                <a:solidFill>
                  <a:schemeClr val="lt1"/>
                </a:solidFill>
                <a:latin typeface="Poppins"/>
                <a:ea typeface="Poppins"/>
                <a:cs typeface="Poppins"/>
                <a:sym typeface="Poppins"/>
              </a:rPr>
              <a:t>Climate adaptation:</a:t>
            </a:r>
            <a:r>
              <a:rPr lang="en">
                <a:solidFill>
                  <a:schemeClr val="lt1"/>
                </a:solidFill>
                <a:latin typeface="Poppins"/>
                <a:ea typeface="Poppins"/>
                <a:cs typeface="Poppins"/>
                <a:sym typeface="Poppins"/>
              </a:rPr>
              <a:t> Preparing for already </a:t>
            </a:r>
            <a:r>
              <a:rPr lang="en">
                <a:solidFill>
                  <a:schemeClr val="lt1"/>
                </a:solidFill>
                <a:latin typeface="Poppins"/>
                <a:ea typeface="Poppins"/>
                <a:cs typeface="Poppins"/>
                <a:sym typeface="Poppins"/>
              </a:rPr>
              <a:t>occurring</a:t>
            </a:r>
            <a:r>
              <a:rPr lang="en">
                <a:solidFill>
                  <a:schemeClr val="lt1"/>
                </a:solidFill>
                <a:latin typeface="Poppins"/>
                <a:ea typeface="Poppins"/>
                <a:cs typeface="Poppins"/>
                <a:sym typeface="Poppins"/>
              </a:rPr>
              <a:t>, or likely to occur, climate </a:t>
            </a:r>
            <a:r>
              <a:rPr lang="en">
                <a:solidFill>
                  <a:schemeClr val="lt1"/>
                </a:solidFill>
                <a:latin typeface="Poppins"/>
                <a:ea typeface="Poppins"/>
                <a:cs typeface="Poppins"/>
                <a:sym typeface="Poppins"/>
              </a:rPr>
              <a:t>change to limit harmful impacts on people and the environment</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Along with reducing future climate change through mitigation, adapting to current and future climate change is also important</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There are many possible adaptation measures, with each unique location and climate risk requiring different strategies</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Some strategies include cooling/heating stations, distribution of food and water, flood </a:t>
            </a:r>
            <a:r>
              <a:rPr lang="en">
                <a:solidFill>
                  <a:schemeClr val="lt1"/>
                </a:solidFill>
                <a:latin typeface="Poppins"/>
                <a:ea typeface="Poppins"/>
                <a:cs typeface="Poppins"/>
                <a:sym typeface="Poppins"/>
              </a:rPr>
              <a:t>walls, growing urban trees, or rain gardens that help absorb excess rainwater</a:t>
            </a:r>
            <a:endParaRPr>
              <a:solidFill>
                <a:schemeClr val="lt1"/>
              </a:solidFill>
              <a:latin typeface="Poppins"/>
              <a:ea typeface="Poppins"/>
              <a:cs typeface="Poppins"/>
              <a:sym typeface="Poppins"/>
            </a:endParaRPr>
          </a:p>
          <a:p>
            <a:pPr indent="-334327" lvl="0" marL="457200" rtl="0" algn="l">
              <a:spcBef>
                <a:spcPts val="0"/>
              </a:spcBef>
              <a:spcAft>
                <a:spcPts val="0"/>
              </a:spcAft>
              <a:buClr>
                <a:schemeClr val="lt1"/>
              </a:buClr>
              <a:buSzPct val="100000"/>
              <a:buFont typeface="Poppins"/>
              <a:buChar char="●"/>
            </a:pPr>
            <a:r>
              <a:rPr lang="en">
                <a:solidFill>
                  <a:schemeClr val="lt1"/>
                </a:solidFill>
                <a:latin typeface="Poppins"/>
                <a:ea typeface="Poppins"/>
                <a:cs typeface="Poppins"/>
                <a:sym typeface="Poppins"/>
              </a:rPr>
              <a:t>Due to the unique needs of every location, mapping technologies and thorough planning can be used to improve the effectiveness of adaptation strategies. Areas at higher risk of climate impacts should be prioritized</a:t>
            </a:r>
            <a:endParaRPr>
              <a:solidFill>
                <a:schemeClr val="lt1"/>
              </a:solidFill>
              <a:latin typeface="Poppins"/>
              <a:ea typeface="Poppins"/>
              <a:cs typeface="Poppins"/>
              <a:sym typeface="Poppins"/>
            </a:endParaRPr>
          </a:p>
          <a:p>
            <a:pPr indent="-334327" lvl="0" marL="457200" rtl="0" algn="l">
              <a:spcBef>
                <a:spcPts val="0"/>
              </a:spcBef>
              <a:spcAft>
                <a:spcPts val="0"/>
              </a:spcAft>
              <a:buClr>
                <a:srgbClr val="C9DAF8"/>
              </a:buClr>
              <a:buSzPct val="100000"/>
              <a:buFont typeface="Poppins"/>
              <a:buChar char="●"/>
            </a:pPr>
            <a:r>
              <a:rPr b="1" lang="en" u="sng">
                <a:solidFill>
                  <a:srgbClr val="C9DAF8"/>
                </a:solidFill>
                <a:latin typeface="Poppins"/>
                <a:ea typeface="Poppins"/>
                <a:cs typeface="Poppins"/>
                <a:sym typeface="Poppins"/>
                <a:hlinkClick r:id="rId3">
                  <a:extLst>
                    <a:ext uri="{A12FA001-AC4F-418D-AE19-62706E023703}">
                      <ahyp:hlinkClr val="tx"/>
                    </a:ext>
                  </a:extLst>
                </a:hlinkClick>
              </a:rPr>
              <a:t>Learn more about adaptation here</a:t>
            </a:r>
            <a:endParaRPr b="1">
              <a:solidFill>
                <a:srgbClr val="C9DAF8"/>
              </a:solidFill>
              <a:latin typeface="Poppins"/>
              <a:ea typeface="Poppins"/>
              <a:cs typeface="Poppins"/>
              <a:sym typeface="Poppins"/>
            </a:endParaRPr>
          </a:p>
        </p:txBody>
      </p:sp>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37468"/>
              <a:buNone/>
            </a:pPr>
            <a:r>
              <a:rPr b="1" lang="en" sz="2642">
                <a:solidFill>
                  <a:schemeClr val="lt1"/>
                </a:solidFill>
                <a:latin typeface="Poppins"/>
                <a:ea typeface="Poppins"/>
                <a:cs typeface="Poppins"/>
                <a:sym typeface="Poppins"/>
              </a:rPr>
              <a:t>What can be done about climate change: Adaptation</a:t>
            </a:r>
            <a:endParaRPr b="1" sz="2642">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